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0"/>
  </p:notesMasterIdLst>
  <p:handoutMasterIdLst>
    <p:handoutMasterId r:id="rId11"/>
  </p:handoutMasterIdLst>
  <p:sldIdLst>
    <p:sldId id="314" r:id="rId2"/>
    <p:sldId id="310" r:id="rId3"/>
    <p:sldId id="315" r:id="rId4"/>
    <p:sldId id="320" r:id="rId5"/>
    <p:sldId id="316" r:id="rId6"/>
    <p:sldId id="317" r:id="rId7"/>
    <p:sldId id="318" r:id="rId8"/>
    <p:sldId id="319" r:id="rId9"/>
  </p:sldIdLst>
  <p:sldSz cx="9144000" cy="6858000" type="screen4x3"/>
  <p:notesSz cx="6799263" cy="9929813"/>
  <p:defaultTextStyle>
    <a:defPPr>
      <a:defRPr lang="en-AU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8271" autoAdjust="0"/>
    <p:restoredTop sz="90929"/>
  </p:normalViewPr>
  <p:slideViewPr>
    <p:cSldViewPr>
      <p:cViewPr varScale="1">
        <p:scale>
          <a:sx n="77" d="100"/>
          <a:sy n="77" d="100"/>
        </p:scale>
        <p:origin x="-540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2705" y="1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AU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33719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2705" y="9433719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F806D370-A954-401C-9D72-6443F78B9244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277309432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1121" y="1"/>
            <a:ext cx="2946559" cy="4960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AU"/>
          </a:p>
        </p:txBody>
      </p:sp>
      <p:sp>
        <p:nvSpPr>
          <p:cNvPr id="3277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5988" y="744538"/>
            <a:ext cx="4967287" cy="37242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277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611" y="4716859"/>
            <a:ext cx="5440044" cy="44680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</a:p>
        </p:txBody>
      </p:sp>
      <p:sp>
        <p:nvSpPr>
          <p:cNvPr id="3277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32134"/>
            <a:ext cx="2946559" cy="49609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AU"/>
          </a:p>
        </p:txBody>
      </p:sp>
      <p:sp>
        <p:nvSpPr>
          <p:cNvPr id="3277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1121" y="9432134"/>
            <a:ext cx="2946559" cy="49609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21" tIns="45610" rIns="91221" bIns="4561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42E6279B-B219-4915-9EB6-0D19CBC3DC9E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764620563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endParaRPr lang="en-AU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2098EB14-192E-4FAC-8A50-1F09D228FD2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4144873-E274-4898-883B-59964CFD786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1756F49-25F7-4861-BDC0-9FA167A56FB3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20836E0-B570-45ED-8DFC-19E462329E3B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C4FCB58-4ADD-42B5-9224-F7EDDF535F61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E19B7A8-DEF8-433B-9A17-98522F40675B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81192D9-6C32-466C-A4D1-BAFA8FB2D47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0FD35AD-DF3F-414C-978C-73A71018A64F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6A7F1D9-8947-43B4-91E5-6E915A084B3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95C3437-3489-4E4F-ACC3-121AC72CB3A8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085B9135-E22D-41F8-957B-ED3D2EBDE92E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dirty="0" smtClean="0"/>
              <a:t>Click to edit Master text styles</a:t>
            </a:r>
          </a:p>
          <a:p>
            <a:pPr lvl="1" eaLnBrk="1" latinLnBrk="0" hangingPunct="1"/>
            <a:r>
              <a:rPr kumimoji="0" lang="en-US" dirty="0" smtClean="0"/>
              <a:t>Second level</a:t>
            </a:r>
          </a:p>
          <a:p>
            <a:pPr lvl="2" eaLnBrk="1" latinLnBrk="0" hangingPunct="1"/>
            <a:r>
              <a:rPr kumimoji="0" lang="en-US" dirty="0" smtClean="0"/>
              <a:t>Third level</a:t>
            </a:r>
          </a:p>
          <a:p>
            <a:pPr lvl="3" eaLnBrk="1" latinLnBrk="0" hangingPunct="1"/>
            <a:r>
              <a:rPr kumimoji="0" lang="en-US" dirty="0" smtClean="0"/>
              <a:t>Fourth level</a:t>
            </a:r>
          </a:p>
          <a:p>
            <a:pPr lvl="4" eaLnBrk="1" latinLnBrk="0" hangingPunct="1"/>
            <a:r>
              <a:rPr kumimoji="0" lang="en-US" dirty="0" smtClean="0"/>
              <a:t>Fifth level</a:t>
            </a:r>
            <a:endParaRPr kumimoji="0" lang="en-US" dirty="0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AU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r>
              <a:rPr lang="en-AU" smtClean="0"/>
              <a:t>problemsolving</a:t>
            </a:r>
            <a:endParaRPr lang="en-AU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E0D74D76-8823-4583-AA28-36916BAF205B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hf sldNum="0" hdr="0" dt="0"/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ext Box 2"/>
          <p:cNvSpPr txBox="1">
            <a:spLocks noChangeArrowheads="1"/>
          </p:cNvSpPr>
          <p:nvPr/>
        </p:nvSpPr>
        <p:spPr bwMode="auto">
          <a:xfrm>
            <a:off x="250825" y="262389"/>
            <a:ext cx="8642350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3600" b="1" dirty="0" smtClean="0"/>
              <a:t>Why keep data secure?</a:t>
            </a:r>
            <a:endParaRPr lang="en-AU" sz="3600" b="1" dirty="0"/>
          </a:p>
        </p:txBody>
      </p:sp>
      <p:sp>
        <p:nvSpPr>
          <p:cNvPr id="18435" name="Text Box 3"/>
          <p:cNvSpPr txBox="1">
            <a:spLocks noChangeArrowheads="1"/>
          </p:cNvSpPr>
          <p:nvPr/>
        </p:nvSpPr>
        <p:spPr bwMode="auto">
          <a:xfrm>
            <a:off x="323528" y="1043439"/>
            <a:ext cx="8424936" cy="757130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92075" indent="-14288">
              <a:spcBef>
                <a:spcPct val="50000"/>
              </a:spcBef>
              <a:spcAft>
                <a:spcPts val="1200"/>
              </a:spcAft>
            </a:pPr>
            <a:r>
              <a:rPr lang="en-AU" sz="3200" dirty="0" smtClean="0"/>
              <a:t>We have covered this earlier in the year. All of these reasons can impact on the financial performance of an organisation.</a:t>
            </a:r>
          </a:p>
          <a:p>
            <a:pPr marL="1249363" indent="-457200">
              <a:spcAft>
                <a:spcPts val="1200"/>
              </a:spcAft>
              <a:buFont typeface="Arial" panose="020B0604020202020204" pitchFamily="34" charset="0"/>
              <a:buChar char="•"/>
            </a:pPr>
            <a:r>
              <a:rPr lang="en-US" sz="3200" dirty="0"/>
              <a:t>Competitive advantage</a:t>
            </a:r>
            <a:r>
              <a:rPr lang="en-US" sz="3200" dirty="0" smtClean="0"/>
              <a:t>.</a:t>
            </a:r>
          </a:p>
          <a:p>
            <a:pPr marL="1249363" indent="-457200">
              <a:spcAft>
                <a:spcPts val="1200"/>
              </a:spcAft>
              <a:buFont typeface="Arial" panose="020B0604020202020204" pitchFamily="34" charset="0"/>
              <a:buChar char="•"/>
            </a:pPr>
            <a:r>
              <a:rPr lang="en-US" sz="3200" dirty="0" smtClean="0"/>
              <a:t>Business reputation.</a:t>
            </a:r>
            <a:endParaRPr lang="en-US" sz="3200" dirty="0"/>
          </a:p>
          <a:p>
            <a:pPr marL="1249363" indent="-457200">
              <a:spcAft>
                <a:spcPts val="1200"/>
              </a:spcAft>
              <a:buFont typeface="Arial" panose="020B0604020202020204" pitchFamily="34" charset="0"/>
              <a:buChar char="•"/>
            </a:pPr>
            <a:r>
              <a:rPr lang="en-US" sz="3200" dirty="0"/>
              <a:t>Damage or loss of data vital to functioning of organisation.</a:t>
            </a:r>
          </a:p>
          <a:p>
            <a:pPr marL="1249363" indent="-457200">
              <a:spcAft>
                <a:spcPts val="1200"/>
              </a:spcAft>
              <a:buFont typeface="Arial" panose="020B0604020202020204" pitchFamily="34" charset="0"/>
              <a:buChar char="•"/>
            </a:pPr>
            <a:r>
              <a:rPr lang="en-US" sz="3200" dirty="0"/>
              <a:t>To maintain public’s </a:t>
            </a:r>
            <a:r>
              <a:rPr lang="en-US" sz="3200" dirty="0" smtClean="0"/>
              <a:t>confidence.</a:t>
            </a:r>
            <a:endParaRPr lang="en-US" sz="3200" dirty="0"/>
          </a:p>
          <a:p>
            <a:pPr marL="1249363" indent="-457200">
              <a:spcAft>
                <a:spcPts val="1200"/>
              </a:spcAft>
              <a:buFont typeface="Arial" panose="020B0604020202020204" pitchFamily="34" charset="0"/>
              <a:buChar char="•"/>
            </a:pPr>
            <a:r>
              <a:rPr lang="en-US" sz="3200" dirty="0"/>
              <a:t>Privacy legislation.</a:t>
            </a:r>
          </a:p>
          <a:p>
            <a:pPr marL="92075" indent="-14288">
              <a:spcBef>
                <a:spcPct val="50000"/>
              </a:spcBef>
            </a:pPr>
            <a:endParaRPr lang="en-AU" sz="3200" dirty="0" smtClean="0"/>
          </a:p>
          <a:p>
            <a:pPr>
              <a:spcBef>
                <a:spcPct val="50000"/>
              </a:spcBef>
            </a:pPr>
            <a:endParaRPr lang="en-AU" sz="2800" dirty="0" smtClean="0"/>
          </a:p>
          <a:p>
            <a:pPr>
              <a:spcBef>
                <a:spcPct val="50000"/>
              </a:spcBef>
            </a:pPr>
            <a:endParaRPr lang="en-AU" sz="32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84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84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84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84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4" grpId="0" autoUpdateAnimBg="0"/>
      <p:bldP spid="18435" grpId="0" build="p" autoUpdateAnimBg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ext Box 2"/>
          <p:cNvSpPr txBox="1">
            <a:spLocks noChangeArrowheads="1"/>
          </p:cNvSpPr>
          <p:nvPr/>
        </p:nvSpPr>
        <p:spPr bwMode="auto">
          <a:xfrm>
            <a:off x="250825" y="190381"/>
            <a:ext cx="8642350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AU" sz="3600" b="1" dirty="0" smtClean="0"/>
              <a:t>Keeping data secure</a:t>
            </a:r>
            <a:endParaRPr lang="en-AU" sz="3600" b="1" dirty="0"/>
          </a:p>
        </p:txBody>
      </p:sp>
      <p:sp>
        <p:nvSpPr>
          <p:cNvPr id="18435" name="Text Box 3"/>
          <p:cNvSpPr txBox="1">
            <a:spLocks noChangeArrowheads="1"/>
          </p:cNvSpPr>
          <p:nvPr/>
        </p:nvSpPr>
        <p:spPr bwMode="auto">
          <a:xfrm>
            <a:off x="323528" y="692696"/>
            <a:ext cx="8424936" cy="58169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AU" sz="3200" dirty="0" smtClean="0"/>
              <a:t>The major benefit of keeping data secure is that it ensures data integrity.</a:t>
            </a:r>
          </a:p>
          <a:p>
            <a:pPr>
              <a:spcBef>
                <a:spcPct val="50000"/>
              </a:spcBef>
            </a:pPr>
            <a:r>
              <a:rPr lang="en-AU" sz="3200" dirty="0" smtClean="0"/>
              <a:t>Without data integrity the quality of the information from a database will be lessened (GIGO).</a:t>
            </a:r>
          </a:p>
          <a:p>
            <a:pPr>
              <a:spcBef>
                <a:spcPct val="50000"/>
              </a:spcBef>
            </a:pPr>
            <a:r>
              <a:rPr lang="en-AU" sz="3200" dirty="0" smtClean="0"/>
              <a:t>Threats to data can come from a number of sources:</a:t>
            </a:r>
          </a:p>
          <a:p>
            <a:pPr marL="2511425" indent="-457200">
              <a:spcBef>
                <a:spcPts val="0"/>
              </a:spcBef>
              <a:spcAft>
                <a:spcPts val="1200"/>
              </a:spcAft>
              <a:buFont typeface="Arial" panose="020B0604020202020204" pitchFamily="34" charset="0"/>
              <a:buChar char="•"/>
            </a:pPr>
            <a:r>
              <a:rPr lang="en-AU" sz="3200" dirty="0" smtClean="0"/>
              <a:t>Deliberate threats</a:t>
            </a:r>
          </a:p>
          <a:p>
            <a:pPr marL="2511425" indent="-457200">
              <a:spcBef>
                <a:spcPts val="0"/>
              </a:spcBef>
              <a:spcAft>
                <a:spcPts val="1200"/>
              </a:spcAft>
              <a:buFont typeface="Arial" panose="020B0604020202020204" pitchFamily="34" charset="0"/>
              <a:buChar char="•"/>
            </a:pPr>
            <a:r>
              <a:rPr lang="en-AU" sz="3200" dirty="0" smtClean="0"/>
              <a:t>Accidental threats</a:t>
            </a:r>
          </a:p>
          <a:p>
            <a:pPr marL="2511425" indent="-457200">
              <a:spcBef>
                <a:spcPts val="0"/>
              </a:spcBef>
              <a:spcAft>
                <a:spcPts val="1200"/>
              </a:spcAft>
              <a:buFont typeface="Arial" panose="020B0604020202020204" pitchFamily="34" charset="0"/>
              <a:buChar char="•"/>
            </a:pPr>
            <a:r>
              <a:rPr lang="en-AU" sz="3200" dirty="0" smtClean="0"/>
              <a:t>Event-based threats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84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84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84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84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4" grpId="0" autoUpdateAnimBg="0"/>
      <p:bldP spid="18435" grpId="0" build="p" autoUpdateAnimBg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ext Box 2"/>
          <p:cNvSpPr txBox="1">
            <a:spLocks noChangeArrowheads="1"/>
          </p:cNvSpPr>
          <p:nvPr/>
        </p:nvSpPr>
        <p:spPr bwMode="auto">
          <a:xfrm>
            <a:off x="250825" y="190381"/>
            <a:ext cx="8642350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ts val="600"/>
              </a:spcBef>
            </a:pPr>
            <a:r>
              <a:rPr lang="en-AU" sz="3600" b="1" dirty="0" smtClean="0"/>
              <a:t>Security measures, physical </a:t>
            </a:r>
            <a:endParaRPr lang="en-AU" sz="3600" b="1" dirty="0"/>
          </a:p>
        </p:txBody>
      </p:sp>
      <p:sp>
        <p:nvSpPr>
          <p:cNvPr id="18435" name="Text Box 3"/>
          <p:cNvSpPr txBox="1">
            <a:spLocks noChangeArrowheads="1"/>
          </p:cNvSpPr>
          <p:nvPr/>
        </p:nvSpPr>
        <p:spPr bwMode="auto">
          <a:xfrm>
            <a:off x="395536" y="1052736"/>
            <a:ext cx="8352928" cy="649408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3200" dirty="0"/>
              <a:t>Physical equipment controls include zoned security strategies, barrier techniques and biometrics</a:t>
            </a:r>
            <a:r>
              <a:rPr lang="en-AU" sz="3200" dirty="0" smtClean="0"/>
              <a:t>.</a:t>
            </a:r>
          </a:p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Biometrics, a form of identification and access control. Biometrics uses distinctive, measurable characteristics to describe individuals, fingerprint, face recognition, palm print, iris recognition, etc.</a:t>
            </a:r>
          </a:p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Unique to individuals, so reliable</a:t>
            </a:r>
            <a:endParaRPr lang="en-AU" sz="3200" dirty="0"/>
          </a:p>
          <a:p>
            <a:pPr>
              <a:spcBef>
                <a:spcPct val="50000"/>
              </a:spcBef>
            </a:pPr>
            <a:endParaRPr lang="en-AU" sz="3200" dirty="0" smtClean="0"/>
          </a:p>
          <a:p>
            <a:pPr>
              <a:spcBef>
                <a:spcPct val="50000"/>
              </a:spcBef>
            </a:pPr>
            <a:endParaRPr lang="en-AU" sz="3200" dirty="0" smtClean="0"/>
          </a:p>
        </p:txBody>
      </p:sp>
    </p:spTree>
    <p:extLst>
      <p:ext uri="{BB962C8B-B14F-4D97-AF65-F5344CB8AC3E}">
        <p14:creationId xmlns:p14="http://schemas.microsoft.com/office/powerpoint/2010/main" val="37441284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4" grpId="0" autoUpdateAnimBg="0"/>
      <p:bldP spid="18435" grpId="0" build="p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ext Box 2"/>
          <p:cNvSpPr txBox="1">
            <a:spLocks noChangeArrowheads="1"/>
          </p:cNvSpPr>
          <p:nvPr/>
        </p:nvSpPr>
        <p:spPr bwMode="auto">
          <a:xfrm>
            <a:off x="250825" y="190381"/>
            <a:ext cx="8642350" cy="183127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ts val="600"/>
              </a:spcBef>
            </a:pPr>
            <a:r>
              <a:rPr lang="en-AU" sz="3600" b="1" dirty="0" smtClean="0"/>
              <a:t>Security measures, physical &amp; software based</a:t>
            </a:r>
          </a:p>
          <a:p>
            <a:pPr algn="ctr">
              <a:spcBef>
                <a:spcPts val="600"/>
              </a:spcBef>
            </a:pPr>
            <a:r>
              <a:rPr lang="en-AU" sz="3600" b="1" dirty="0" smtClean="0"/>
              <a:t>Backing up</a:t>
            </a:r>
            <a:endParaRPr lang="en-AU" sz="3600" b="1" dirty="0"/>
          </a:p>
        </p:txBody>
      </p:sp>
      <p:sp>
        <p:nvSpPr>
          <p:cNvPr id="18435" name="Text Box 3"/>
          <p:cNvSpPr txBox="1">
            <a:spLocks noChangeArrowheads="1"/>
          </p:cNvSpPr>
          <p:nvPr/>
        </p:nvSpPr>
        <p:spPr bwMode="auto">
          <a:xfrm>
            <a:off x="395536" y="2021652"/>
            <a:ext cx="8352928" cy="57554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Involves creating a copy of the file in case the original is lost or damaged.</a:t>
            </a:r>
          </a:p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The timing, location, extent and frequency of the backing up are important consideration.</a:t>
            </a:r>
          </a:p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Full, differential and incremental backups</a:t>
            </a:r>
          </a:p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Various backup medium &amp; media, including cloud storage, portable devices, etc.</a:t>
            </a:r>
          </a:p>
          <a:p>
            <a:pPr>
              <a:spcBef>
                <a:spcPct val="50000"/>
              </a:spcBef>
            </a:pPr>
            <a:endParaRPr lang="en-AU" sz="3200" dirty="0" smtClean="0"/>
          </a:p>
          <a:p>
            <a:pPr>
              <a:spcBef>
                <a:spcPct val="50000"/>
              </a:spcBef>
            </a:pPr>
            <a:endParaRPr lang="en-AU" sz="3200" dirty="0" smtClean="0"/>
          </a:p>
        </p:txBody>
      </p:sp>
    </p:spTree>
    <p:extLst>
      <p:ext uri="{BB962C8B-B14F-4D97-AF65-F5344CB8AC3E}">
        <p14:creationId xmlns:p14="http://schemas.microsoft.com/office/powerpoint/2010/main" val="343178084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4" grpId="0" autoUpdateAnimBg="0"/>
      <p:bldP spid="18435" grpId="0" build="p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ext Box 2"/>
          <p:cNvSpPr txBox="1">
            <a:spLocks noChangeArrowheads="1"/>
          </p:cNvSpPr>
          <p:nvPr/>
        </p:nvSpPr>
        <p:spPr bwMode="auto">
          <a:xfrm>
            <a:off x="250825" y="190381"/>
            <a:ext cx="8642350" cy="127727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ts val="600"/>
              </a:spcBef>
            </a:pPr>
            <a:r>
              <a:rPr lang="en-AU" sz="3600" b="1" dirty="0" smtClean="0"/>
              <a:t>Security measures</a:t>
            </a:r>
          </a:p>
          <a:p>
            <a:pPr algn="ctr">
              <a:spcBef>
                <a:spcPts val="600"/>
              </a:spcBef>
            </a:pPr>
            <a:r>
              <a:rPr lang="en-AU" sz="3600" b="1" dirty="0" smtClean="0"/>
              <a:t>Electrical protection</a:t>
            </a:r>
            <a:endParaRPr lang="en-AU" sz="3600" b="1" dirty="0"/>
          </a:p>
        </p:txBody>
      </p:sp>
      <p:sp>
        <p:nvSpPr>
          <p:cNvPr id="18435" name="Text Box 3"/>
          <p:cNvSpPr txBox="1">
            <a:spLocks noChangeArrowheads="1"/>
          </p:cNvSpPr>
          <p:nvPr/>
        </p:nvSpPr>
        <p:spPr bwMode="auto">
          <a:xfrm>
            <a:off x="323528" y="1487686"/>
            <a:ext cx="8424936" cy="452431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AU" sz="3200" dirty="0" smtClean="0"/>
              <a:t>Protection against power events such as stoppages or power surges is vital.</a:t>
            </a:r>
          </a:p>
          <a:p>
            <a:pPr>
              <a:spcBef>
                <a:spcPct val="50000"/>
              </a:spcBef>
            </a:pPr>
            <a:r>
              <a:rPr lang="en-AU" sz="3200" dirty="0" smtClean="0"/>
              <a:t>Back up power supplies and batteries can protect against outages. An uninterruptible power supply (UPS) can regulate electrical surges and allow short term power for backing up if a blackout occurs.</a:t>
            </a:r>
          </a:p>
          <a:p>
            <a:pPr>
              <a:spcBef>
                <a:spcPct val="50000"/>
              </a:spcBef>
            </a:pPr>
            <a:endParaRPr lang="en-AU" sz="3200" dirty="0" smtClean="0"/>
          </a:p>
        </p:txBody>
      </p:sp>
    </p:spTree>
    <p:extLst>
      <p:ext uri="{BB962C8B-B14F-4D97-AF65-F5344CB8AC3E}">
        <p14:creationId xmlns:p14="http://schemas.microsoft.com/office/powerpoint/2010/main" val="340955346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4" grpId="0" autoUpdateAnimBg="0"/>
      <p:bldP spid="18435" grpId="0" build="p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ext Box 2"/>
          <p:cNvSpPr txBox="1">
            <a:spLocks noChangeArrowheads="1"/>
          </p:cNvSpPr>
          <p:nvPr/>
        </p:nvSpPr>
        <p:spPr bwMode="auto">
          <a:xfrm>
            <a:off x="250825" y="190381"/>
            <a:ext cx="8642350" cy="127727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ts val="600"/>
              </a:spcBef>
            </a:pPr>
            <a:r>
              <a:rPr lang="en-AU" sz="3600" b="1" dirty="0" smtClean="0"/>
              <a:t>Security measures</a:t>
            </a:r>
          </a:p>
          <a:p>
            <a:pPr algn="ctr">
              <a:spcBef>
                <a:spcPts val="600"/>
              </a:spcBef>
            </a:pPr>
            <a:r>
              <a:rPr lang="en-AU" sz="3600" b="1" dirty="0" smtClean="0"/>
              <a:t>Usernames and passwords</a:t>
            </a:r>
            <a:endParaRPr lang="en-AU" sz="3600" b="1" dirty="0"/>
          </a:p>
        </p:txBody>
      </p:sp>
      <p:sp>
        <p:nvSpPr>
          <p:cNvPr id="18435" name="Text Box 3"/>
          <p:cNvSpPr txBox="1">
            <a:spLocks noChangeArrowheads="1"/>
          </p:cNvSpPr>
          <p:nvPr/>
        </p:nvSpPr>
        <p:spPr bwMode="auto">
          <a:xfrm>
            <a:off x="323528" y="1487686"/>
            <a:ext cx="8424936" cy="60016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These are a common way of restricting access to data.</a:t>
            </a:r>
          </a:p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Levels of access to a database can be regulated, for instance who is able to read and who is able to write to the database.</a:t>
            </a:r>
          </a:p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Access can be monitored through audits and </a:t>
            </a:r>
            <a:r>
              <a:rPr lang="en-AU" sz="3200" dirty="0" smtClean="0"/>
              <a:t>logs; use of access restrictions</a:t>
            </a:r>
            <a:endParaRPr lang="en-AU" sz="3200" dirty="0" smtClean="0"/>
          </a:p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Rules relating to passwords should be followed.</a:t>
            </a:r>
          </a:p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endParaRPr lang="en-AU" sz="3200" dirty="0" smtClean="0"/>
          </a:p>
        </p:txBody>
      </p:sp>
    </p:spTree>
    <p:extLst>
      <p:ext uri="{BB962C8B-B14F-4D97-AF65-F5344CB8AC3E}">
        <p14:creationId xmlns:p14="http://schemas.microsoft.com/office/powerpoint/2010/main" val="40753099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4" grpId="0" autoUpdateAnimBg="0"/>
      <p:bldP spid="18435" grpId="0" build="p" autoUpdateAnimBg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ext Box 2"/>
          <p:cNvSpPr txBox="1">
            <a:spLocks noChangeArrowheads="1"/>
          </p:cNvSpPr>
          <p:nvPr/>
        </p:nvSpPr>
        <p:spPr bwMode="auto">
          <a:xfrm>
            <a:off x="250825" y="190381"/>
            <a:ext cx="8642350" cy="127727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ts val="600"/>
              </a:spcBef>
            </a:pPr>
            <a:r>
              <a:rPr lang="en-AU" sz="3600" b="1" dirty="0" smtClean="0"/>
              <a:t>Security measures</a:t>
            </a:r>
          </a:p>
          <a:p>
            <a:pPr algn="ctr">
              <a:spcBef>
                <a:spcPts val="600"/>
              </a:spcBef>
            </a:pPr>
            <a:r>
              <a:rPr lang="en-AU" sz="3600" b="1" dirty="0" smtClean="0"/>
              <a:t>System security software</a:t>
            </a:r>
            <a:endParaRPr lang="en-AU" sz="3600" b="1" dirty="0"/>
          </a:p>
        </p:txBody>
      </p:sp>
      <p:sp>
        <p:nvSpPr>
          <p:cNvPr id="18435" name="Text Box 3"/>
          <p:cNvSpPr txBox="1">
            <a:spLocks noChangeArrowheads="1"/>
          </p:cNvSpPr>
          <p:nvPr/>
        </p:nvSpPr>
        <p:spPr bwMode="auto">
          <a:xfrm>
            <a:off x="323528" y="1487686"/>
            <a:ext cx="8424936" cy="4770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Various types of malicious software (malware</a:t>
            </a:r>
            <a:r>
              <a:rPr lang="en-AU" sz="3200" dirty="0" smtClean="0"/>
              <a:t>) &amp; </a:t>
            </a:r>
            <a:r>
              <a:rPr lang="en-AU" sz="3200" dirty="0" err="1" smtClean="0"/>
              <a:t>phising</a:t>
            </a:r>
            <a:r>
              <a:rPr lang="en-AU" sz="3200" dirty="0" smtClean="0"/>
              <a:t> </a:t>
            </a:r>
            <a:r>
              <a:rPr lang="en-AU" sz="3200" dirty="0" smtClean="0"/>
              <a:t>can impact on data integrity.</a:t>
            </a:r>
          </a:p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There is a variety of security software available, although often at a cost</a:t>
            </a:r>
            <a:r>
              <a:rPr lang="en-AU" sz="3200" dirty="0" smtClean="0"/>
              <a:t>.</a:t>
            </a:r>
          </a:p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Role of firewalls</a:t>
            </a:r>
            <a:endParaRPr lang="en-AU" sz="3200" dirty="0" smtClean="0"/>
          </a:p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3200" dirty="0" smtClean="0"/>
              <a:t>Important that the security software is constantly updated to allow for changes in malware.</a:t>
            </a:r>
          </a:p>
        </p:txBody>
      </p:sp>
    </p:spTree>
    <p:extLst>
      <p:ext uri="{BB962C8B-B14F-4D97-AF65-F5344CB8AC3E}">
        <p14:creationId xmlns:p14="http://schemas.microsoft.com/office/powerpoint/2010/main" val="780714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4" grpId="0" autoUpdateAnimBg="0"/>
      <p:bldP spid="18435" grpId="0" build="p" autoUpdateAnimBg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ext Box 2"/>
          <p:cNvSpPr txBox="1">
            <a:spLocks noChangeArrowheads="1"/>
          </p:cNvSpPr>
          <p:nvPr/>
        </p:nvSpPr>
        <p:spPr bwMode="auto">
          <a:xfrm>
            <a:off x="250825" y="190381"/>
            <a:ext cx="8642350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ts val="600"/>
              </a:spcBef>
            </a:pPr>
            <a:r>
              <a:rPr lang="en-AU" sz="3200" b="1" dirty="0" smtClean="0"/>
              <a:t>Security measures: Encryption</a:t>
            </a:r>
            <a:endParaRPr lang="en-AU" sz="3200" b="1" dirty="0"/>
          </a:p>
        </p:txBody>
      </p:sp>
      <p:sp>
        <p:nvSpPr>
          <p:cNvPr id="18435" name="Text Box 3"/>
          <p:cNvSpPr txBox="1">
            <a:spLocks noChangeArrowheads="1"/>
          </p:cNvSpPr>
          <p:nvPr/>
        </p:nvSpPr>
        <p:spPr bwMode="auto">
          <a:xfrm>
            <a:off x="323528" y="836712"/>
            <a:ext cx="8424936" cy="526297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2800" dirty="0" smtClean="0"/>
              <a:t>This involves encoding the data to prevent interception or theft. If unauthorised access occurs the data cannot be read.</a:t>
            </a:r>
          </a:p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2800" dirty="0" smtClean="0"/>
              <a:t>This can be used both when transmitting data or storing data.</a:t>
            </a:r>
          </a:p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2800" dirty="0" smtClean="0"/>
              <a:t>Examples of use with a website include SSL, TLS or using a HTTPS connection.</a:t>
            </a:r>
          </a:p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2800" dirty="0" smtClean="0"/>
              <a:t>Encrypting can reduce efficiency because of the extra time taken.</a:t>
            </a:r>
          </a:p>
          <a:p>
            <a:pPr marL="457200" indent="-4572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n-AU" sz="2800" dirty="0" smtClean="0"/>
              <a:t>Hashing, contents of databases encrypted inside fields</a:t>
            </a:r>
          </a:p>
        </p:txBody>
      </p:sp>
    </p:spTree>
    <p:extLst>
      <p:ext uri="{BB962C8B-B14F-4D97-AF65-F5344CB8AC3E}">
        <p14:creationId xmlns:p14="http://schemas.microsoft.com/office/powerpoint/2010/main" val="33788862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84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84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4" grpId="0" autoUpdateAnimBg="0"/>
      <p:bldP spid="18435" grpId="0" build="p" autoUpdateAnimBg="0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95000" t="-106500" r="5000" b="2065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2354</TotalTime>
  <Words>464</Words>
  <Application>Microsoft Office PowerPoint</Application>
  <PresentationFormat>On-screen Show (4:3)</PresentationFormat>
  <Paragraphs>47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Concourse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Department of Education Employment and Training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System Development Life Cycle</dc:title>
  <dc:creator>KB</dc:creator>
  <cp:lastModifiedBy>Baird, Kelvin G</cp:lastModifiedBy>
  <cp:revision>202</cp:revision>
  <cp:lastPrinted>2015-12-03T04:16:57Z</cp:lastPrinted>
  <dcterms:created xsi:type="dcterms:W3CDTF">2003-10-07T23:42:24Z</dcterms:created>
  <dcterms:modified xsi:type="dcterms:W3CDTF">2016-12-30T00:49:51Z</dcterms:modified>
</cp:coreProperties>
</file>

<file path=docProps/thumbnail.jpeg>
</file>